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365" r:id="rId3"/>
    <p:sldId id="366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13" r:id="rId12"/>
    <p:sldId id="316" r:id="rId13"/>
    <p:sldId id="317" r:id="rId14"/>
    <p:sldId id="360" r:id="rId15"/>
    <p:sldId id="362" r:id="rId16"/>
    <p:sldId id="361" r:id="rId17"/>
    <p:sldId id="363" r:id="rId18"/>
    <p:sldId id="292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F96"/>
    <a:srgbClr val="9D0513"/>
    <a:srgbClr val="68002D"/>
    <a:srgbClr val="65030C"/>
    <a:srgbClr val="92003F"/>
    <a:srgbClr val="74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28" autoAdjust="0"/>
  </p:normalViewPr>
  <p:slideViewPr>
    <p:cSldViewPr>
      <p:cViewPr>
        <p:scale>
          <a:sx n="77" d="100"/>
          <a:sy n="77" d="100"/>
        </p:scale>
        <p:origin x="-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46FDB-96C6-4563-ADFD-FE6118F6CE8E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A69C6-C289-4BFE-9FEF-515BAAD31E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499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CB4999-E535-4A57-A315-D90E86C3D185}" type="datetimeFigureOut">
              <a:rPr lang="hr-HR" smtClean="0"/>
              <a:t>21.2.2018.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4176C-972E-4CFA-841F-9BF57FE01D9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p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8012" y="3429000"/>
            <a:ext cx="6480720" cy="1800200"/>
          </a:xfrm>
          <a:solidFill>
            <a:schemeClr val="bg1">
              <a:alpha val="39000"/>
            </a:schemeClr>
          </a:solidFill>
          <a:ln>
            <a:solidFill>
              <a:schemeClr val="accent1"/>
            </a:solidFill>
          </a:ln>
          <a:effectLst>
            <a:softEdge rad="31750"/>
          </a:effectLst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hr-HR" sz="32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Suradnja s organizacijama civilnog društva u 2018. godini</a:t>
            </a:r>
            <a:br>
              <a:rPr lang="hr-HR" sz="32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hr-HR" sz="32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0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financiranje putem natječaja -</a:t>
            </a:r>
            <a:r>
              <a:rPr lang="hr-HR" sz="32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i="1" dirty="0" smtClean="0">
                <a:solidFill>
                  <a:schemeClr val="bg2">
                    <a:lumMod val="2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r-HR" sz="1600" i="1" dirty="0">
              <a:solidFill>
                <a:schemeClr val="bg2">
                  <a:lumMod val="2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 rot="5104409">
            <a:off x="277560" y="2632982"/>
            <a:ext cx="1201066" cy="576064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dirty="0" smtClean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dirty="0">
              <a:solidFill>
                <a:schemeClr val="bg1"/>
              </a:solidFill>
              <a:effectLst>
                <a:innerShdw blurRad="114300">
                  <a:prstClr val="black"/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Podnaslov 2"/>
          <p:cNvSpPr txBox="1">
            <a:spLocks/>
          </p:cNvSpPr>
          <p:nvPr/>
        </p:nvSpPr>
        <p:spPr>
          <a:xfrm rot="16689931">
            <a:off x="7726251" y="2655347"/>
            <a:ext cx="1201066" cy="576064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dirty="0" smtClean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2018.</a:t>
            </a:r>
            <a:endParaRPr lang="hr-HR" dirty="0">
              <a:solidFill>
                <a:schemeClr val="bg1"/>
              </a:solidFill>
              <a:effectLst>
                <a:innerShdw blurRad="114300">
                  <a:prstClr val="black"/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763688" y="2525995"/>
            <a:ext cx="5709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Ministarstvo </a:t>
            </a:r>
            <a:r>
              <a:rPr lang="hr-HR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demografiju, obitelj, mlade i socijalnu politiku</a:t>
            </a:r>
            <a:r>
              <a:rPr lang="hr-HR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r-HR" sz="2400" dirty="0"/>
          </a:p>
        </p:txBody>
      </p:sp>
      <p:pic>
        <p:nvPicPr>
          <p:cNvPr id="15" name="Picture 5" descr="g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609" y="836712"/>
            <a:ext cx="75247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ravokutnik 15"/>
          <p:cNvSpPr/>
          <p:nvPr/>
        </p:nvSpPr>
        <p:spPr>
          <a:xfrm>
            <a:off x="467544" y="1988840"/>
            <a:ext cx="8229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Republika Hrvatska</a:t>
            </a:r>
            <a:r>
              <a:rPr lang="hr-H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24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r-H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864096"/>
          </a:xfrm>
        </p:spPr>
        <p:txBody>
          <a:bodyPr>
            <a:normAutofit/>
          </a:bodyPr>
          <a:lstStyle/>
          <a:p>
            <a:r>
              <a:rPr lang="hr-HR" sz="32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7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</a:rPr>
              <a:t>Prevencija socijalne isključenosti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568952" cy="4680520"/>
          </a:xfrm>
        </p:spPr>
        <p:txBody>
          <a:bodyPr>
            <a:noAutofit/>
          </a:bodyPr>
          <a:lstStyle/>
          <a:p>
            <a:pPr algn="just"/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Opći cilj Poziva:</a:t>
            </a:r>
          </a:p>
          <a:p>
            <a:pPr lvl="0" algn="just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Pridonijeti povećanju socijalne uključenosti i društvenoj integraciji ranjivih i socijalno osjetljivih skupina, prevenirati i smanjiti njihovu socijalnu isključenost</a:t>
            </a:r>
          </a:p>
          <a:p>
            <a:pPr algn="just">
              <a:spcBef>
                <a:spcPts val="1200"/>
              </a:spcBef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Posebni ciljevi Poziva:</a:t>
            </a:r>
          </a:p>
          <a:p>
            <a:pPr lvl="0" algn="just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Uspostaviti koordinirani sustav potpore socijalno osjetljivim skupinama  </a:t>
            </a:r>
          </a:p>
          <a:p>
            <a:pPr lvl="0" algn="just"/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Osigurati regionalnu ujednačenost projekata usmjerenih smanjenju i prevenciji socijalne isključenosti u Republici Hrvatskoj</a:t>
            </a:r>
          </a:p>
          <a:p>
            <a:pPr algn="just">
              <a:spcBef>
                <a:spcPts val="600"/>
              </a:spcBef>
            </a:pPr>
            <a:endParaRPr lang="hr-HR" sz="800" b="1" dirty="0">
              <a:solidFill>
                <a:schemeClr val="accent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Prioritetna područja Natječaja: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P1. Projekti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usmjereni smanjenju socijalne isključenosti posebno ranjivih i marginaliziranih skupina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P.2 Projekti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usmjereni pružanju podrške u integraciji u zajednicu osoba s odobrenom međunarodnom zaštitom, bivših zatvorenika, te njihovih obitelji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P.3 Projekti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usmjereni zaštiti starijih osoba: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P.4 Projekti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usmjereni uspostavi pomoći i podrške beskućnicima koji nisu obuhvaćeni smještajem u prihvatilištima ili prenoćištima </a:t>
            </a:r>
          </a:p>
          <a:p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8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4248472"/>
          </a:xfrm>
          <a:solidFill>
            <a:schemeClr val="bg1">
              <a:alpha val="4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vi-VN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Predviđeno vrijeme raspisivanja natječaja: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travanj/svibanj</a:t>
            </a:r>
            <a:r>
              <a:rPr lang="vi-VN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vi-VN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hr-HR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Ukupan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sredstava koji će se dodijeliti putem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natječaja: </a:t>
            </a:r>
            <a:r>
              <a:rPr lang="pl-PL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7.500.000,00 kuna </a:t>
            </a:r>
            <a:endParaRPr lang="pl-PL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iznos financijskih sredstava po pojedinom projektu: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50.000,00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financijskih sredstava po pojedinom projektu: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150.000,00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  <a:endParaRPr lang="hr-HR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Okvirni broj projekata koji se planira financirati: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40 - 50.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Vrijeme trajanja projekta: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12 mjeseci</a:t>
            </a:r>
          </a:p>
        </p:txBody>
      </p:sp>
      <p:sp>
        <p:nvSpPr>
          <p:cNvPr id="5" name="Naslov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24136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7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</a:rPr>
              <a:t>Prevencija socijalne </a:t>
            </a:r>
            <a:r>
              <a:rPr lang="hr-HR" sz="32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7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</a:rPr>
              <a:t>isključenosti </a:t>
            </a:r>
            <a:r>
              <a:rPr lang="hr-HR" sz="2000" b="1" dirty="0">
                <a:solidFill>
                  <a:srgbClr val="FF0000"/>
                </a:solidFill>
              </a:rPr>
              <a:t/>
            </a:r>
            <a:br>
              <a:rPr lang="hr-HR" sz="2000" b="1" dirty="0">
                <a:solidFill>
                  <a:srgbClr val="FF0000"/>
                </a:solidFill>
              </a:rPr>
            </a:br>
            <a:endParaRPr lang="hr-H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800" b="1" dirty="0" smtClean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Opći cilj Poziva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je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podržati projekte koji pridonose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uključivanja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starijih osoba u život zajednice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hr-HR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Posebni cilj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Poziva i prioritetna područja:</a:t>
            </a:r>
          </a:p>
          <a:p>
            <a:pPr marL="816293" lvl="1" indent="-514350" algn="just">
              <a:buFont typeface="+mj-lt"/>
              <a:buAutoNum type="arabicPeriod"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organiziranje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dnevnih aktivnosti za starije osobe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(koje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su prilagođene potrebama i interesima starijih osoba koje žive u lokalnoj zajednici u kojoj se navedene aktivnosti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provode,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kao i širenje ovih usluga na područja na kojima iste nisu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dostupne), </a:t>
            </a:r>
          </a:p>
          <a:p>
            <a:pPr marL="816293" lvl="1" indent="-514350" algn="just">
              <a:buFont typeface="+mj-lt"/>
              <a:buAutoNum type="arabicPeriod"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prikupljanje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podataka o nasilju nad starijim osobama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hr-HR" sz="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Područje provedbe aktivnosti: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okalne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zajednice u kojima je indeks razvijenosti ispod 100% i izolirana područja (otoci) u Republici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Hrvatskoj.</a:t>
            </a:r>
          </a:p>
          <a:p>
            <a:pPr algn="just"/>
            <a:endParaRPr lang="hr-HR" sz="800" b="1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Ciljana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skupina korisnika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su osobe starije životne dobi, odnosno osobe starije od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60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godina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hr-HR" sz="800" b="1" dirty="0" smtClean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>
              <a:buNone/>
            </a:pPr>
            <a:endParaRPr lang="hr-HR" sz="800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Prihvatljivi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prijavitelji:</a:t>
            </a:r>
          </a:p>
          <a:p>
            <a:pPr marL="301943" lvl="1" indent="0" algn="just">
              <a:buNone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- udruge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koje su osnovane temeljem Zakona o udrugama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uključujući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i društva Crvenog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križa;</a:t>
            </a:r>
            <a:endParaRPr lang="hr-HR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01943" lvl="1" indent="0" algn="just">
              <a:buNone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- domovi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socijalne skrbi i druge pravne osobe koje obavljaju djelatnost socijalne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skrbi.</a:t>
            </a:r>
            <a:endParaRPr lang="hr-HR" sz="1600" u="sng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56184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Poziv za prijavu projekata usmjerenih unaprjeđenju </a:t>
            </a:r>
            <a:r>
              <a:rPr lang="hr-HR" sz="3200" b="1" dirty="0">
                <a:solidFill>
                  <a:schemeClr val="tx1"/>
                </a:solidFill>
              </a:rPr>
              <a:t>kvalitete života starijih osoba u lokalnoj </a:t>
            </a:r>
            <a:r>
              <a:rPr lang="hr-HR" sz="3200" b="1" dirty="0" smtClean="0">
                <a:solidFill>
                  <a:schemeClr val="tx1"/>
                </a:solidFill>
              </a:rPr>
              <a:t>zajednici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5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9513" y="1988840"/>
            <a:ext cx="8640960" cy="4608512"/>
          </a:xfrm>
        </p:spPr>
        <p:txBody>
          <a:bodyPr>
            <a:noAutofit/>
          </a:bodyPr>
          <a:lstStyle/>
          <a:p>
            <a:pPr marL="274320" lvl="1" algn="just"/>
            <a:endParaRPr lang="hr-HR" sz="16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1" algn="just"/>
            <a:endParaRPr lang="hr-HR" sz="16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1" algn="just"/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vi-VN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aspisivanj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vi-VN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Poziva</a:t>
            </a:r>
            <a:r>
              <a:rPr lang="vi-VN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22. prosinac 2017</a:t>
            </a:r>
            <a:r>
              <a:rPr lang="vi-VN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22. siječnja 2018.</a:t>
            </a:r>
          </a:p>
          <a:p>
            <a:pPr marL="285750" lvl="1" indent="-285750" algn="just">
              <a:lnSpc>
                <a:spcPct val="150000"/>
              </a:lnSpc>
              <a:spcBef>
                <a:spcPts val="600"/>
              </a:spcBef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Ukupan iznos sredstava koji će se dodijeliti putem natječaja: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3.950.000,00 kuna</a:t>
            </a:r>
          </a:p>
          <a:p>
            <a:pPr algn="just"/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Prioritetna područja Poziva</a:t>
            </a:r>
          </a:p>
          <a:p>
            <a:pPr marL="0" indent="0" algn="just">
              <a:buNone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	P.1. </a:t>
            </a:r>
            <a:r>
              <a:rPr lang="hr-HR" sz="1600" i="1" dirty="0">
                <a:solidFill>
                  <a:schemeClr val="accent2">
                    <a:lumMod val="75000"/>
                  </a:schemeClr>
                </a:solidFill>
              </a:rPr>
              <a:t>Organiziranje dnevnih aktivnosti u lokalnoj zajednici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3.500.000,00 kuna</a:t>
            </a:r>
          </a:p>
          <a:p>
            <a:pPr marL="0" indent="0" algn="just">
              <a:buNone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	P.2. </a:t>
            </a:r>
            <a:r>
              <a:rPr lang="hr-HR" sz="1600" i="1" dirty="0">
                <a:solidFill>
                  <a:schemeClr val="accent2">
                    <a:lumMod val="75000"/>
                  </a:schemeClr>
                </a:solidFill>
              </a:rPr>
              <a:t>Istraživanje o nasilju nad starijim osobama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450.000,00 kuna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Najmanji iznos financijskih sredstava po pojedinom projektu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 za P.1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40.000,00 kuna</a:t>
            </a:r>
          </a:p>
          <a:p>
            <a:pPr algn="just">
              <a:lnSpc>
                <a:spcPct val="150000"/>
              </a:lnSpc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Najveći iznos financijskih sredstava po pojedinom projektu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 za P.1.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80.000,00 kuna</a:t>
            </a:r>
          </a:p>
          <a:p>
            <a:pPr algn="just">
              <a:lnSpc>
                <a:spcPct val="150000"/>
              </a:lnSpc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Iznos koji će se odobriti za financiranje pojedinog projekta u području P.2. je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150.000,00 kuna</a:t>
            </a:r>
            <a:endParaRPr lang="hr-HR" sz="16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Okvirni broj projekata koji se planira financirati: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40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- 45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.</a:t>
            </a:r>
            <a:r>
              <a:rPr lang="vi-VN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600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Vrijeme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trajanja projekta: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najkraće 8 mjeseci, a najdulje 12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mjeseci</a:t>
            </a:r>
            <a:endParaRPr lang="hr-HR" sz="16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Poziv za prijavu projekata usmjerenih unaprjeđenju kvalitete života starijih osoba u lokalnoj </a:t>
            </a:r>
            <a:r>
              <a:rPr lang="hr-HR" sz="3200" b="1" dirty="0" smtClean="0">
                <a:solidFill>
                  <a:schemeClr val="tx1"/>
                </a:solidFill>
              </a:rPr>
              <a:t>zajednici</a:t>
            </a:r>
            <a:endParaRPr lang="hr-HR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75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1" y="2492896"/>
            <a:ext cx="8568952" cy="3960440"/>
          </a:xfrm>
        </p:spPr>
        <p:txBody>
          <a:bodyPr>
            <a:normAutofit/>
          </a:bodyPr>
          <a:lstStyle/>
          <a:p>
            <a:pPr algn="just"/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Opći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Natječaja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: jačanje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kapaciteta udruga u području razvoja socijalnih usluga i interventna pomoć udrugama posebice onima koje provede aktivnosti u zajednicama s manje mogućnosti kao što su jedinice lokalne i regionalne (područne) samouprave na otocima te područjima na kojima nisu organizirane takve aktivnosti ili na kojima su jedini ili ključni nositelji takvih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aktivnosti.</a:t>
            </a:r>
          </a:p>
          <a:p>
            <a:endParaRPr lang="hr-HR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Prioritetna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područja Natječaja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hr-HR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01943" lvl="1" indent="0" algn="just">
              <a:buNone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P.1. Jačanje kapaciteta prijavitelja za unapređenje i razvoj socijalnih usluga u svrhu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socijalne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uključenosti socijalno osjetljivih skupina, </a:t>
            </a:r>
          </a:p>
          <a:p>
            <a:pPr marL="301943" lvl="1" indent="0" algn="just">
              <a:buNone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P.2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. Interventna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pomoć udrugama.</a:t>
            </a:r>
            <a:endParaRPr lang="hr-HR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hr-HR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Područje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provedbe aktivnosti: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područje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cijele Republike Hrvatske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1"/>
                </a:solidFill>
              </a:rPr>
              <a:t>Natječaj za dodjelu jednokratnih financijskih podrški za 2018. </a:t>
            </a:r>
            <a:r>
              <a:rPr lang="pl-PL" sz="3200" b="1" dirty="0" smtClean="0">
                <a:solidFill>
                  <a:schemeClr val="tx1"/>
                </a:solidFill>
              </a:rPr>
              <a:t>godinu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1" y="2675466"/>
            <a:ext cx="8640960" cy="3921885"/>
          </a:xfrm>
        </p:spPr>
        <p:txBody>
          <a:bodyPr>
            <a:normAutofit/>
          </a:bodyPr>
          <a:lstStyle/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vi-VN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Predviđeno vrijeme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trajanja</a:t>
            </a:r>
            <a:r>
              <a:rPr lang="vi-VN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natječaja: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31. prosinca 2018. godine</a:t>
            </a:r>
          </a:p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Ukupan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iznos sredstava koji će se dodijeliti putem natječaja: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5.000.000,00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Najmanji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iznos financijskih sredstava po pojedinom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projektu: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20.000,00 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Najveći iznos financijskih sredstava po pojedinom </a:t>
            </a: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projektu: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80.000,00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Okvirni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broj projekata koji se planira financirati: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50 - 70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.</a:t>
            </a:r>
            <a:r>
              <a:rPr lang="vi-VN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600" b="1" dirty="0" smtClean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Vrijeme trajanja projekta: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najdulje 12 mjeseci</a:t>
            </a:r>
            <a:endParaRPr lang="hr-HR" sz="16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/>
              <a:t>Prijavitelj može u okviru ovog Natječaja dobiti i ugovoriti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</a:rPr>
              <a:t>jednu podršku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r-HR" sz="1600" b="1" dirty="0">
              <a:solidFill>
                <a:srgbClr val="FF0000"/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1"/>
                </a:solidFill>
              </a:rPr>
              <a:t>Natječaj za dodjelu jednokratnih financijskih podrški za 2018. godinu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43204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19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ruga godina trogodišnjih programa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iz područja socijalne skrbi 2017.-2020.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Razvoj i širenje mreže socijalnih usluga koje pružaju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udruge“</a:t>
            </a:r>
          </a:p>
          <a:p>
            <a:pPr marL="301943" lvl="1" indent="0">
              <a:buNone/>
            </a:pPr>
            <a:r>
              <a:rPr lang="hr-HR" sz="1900" dirty="0" smtClean="0">
                <a:solidFill>
                  <a:schemeClr val="accent2">
                    <a:lumMod val="75000"/>
                  </a:schemeClr>
                </a:solidFill>
              </a:rPr>
              <a:t>Ukupan 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iznos sredstava </a:t>
            </a:r>
            <a:r>
              <a:rPr lang="hr-HR" sz="19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hr-HR" sz="1900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33.560.000,00 kuna</a:t>
            </a:r>
          </a:p>
          <a:p>
            <a:pPr marL="301943" lvl="1" indent="0">
              <a:buNone/>
            </a:pPr>
            <a:endParaRPr lang="hr-HR" sz="1900" dirty="0" smtClean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</a:rPr>
              <a:t>treća godina trogodišnjih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programa udruga usmjerenih podršci </a:t>
            </a:r>
            <a:r>
              <a:rPr lang="hr-HR" sz="1900" b="1" dirty="0" err="1">
                <a:solidFill>
                  <a:schemeClr val="accent2">
                    <a:lumMod val="75000"/>
                  </a:schemeClr>
                </a:solidFill>
              </a:rPr>
              <a:t>posvojiteljima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 i razvoju </a:t>
            </a:r>
            <a:r>
              <a:rPr lang="hr-HR" sz="1900" b="1" dirty="0" err="1" smtClean="0">
                <a:solidFill>
                  <a:schemeClr val="accent2">
                    <a:lumMod val="75000"/>
                  </a:schemeClr>
                </a:solidFill>
              </a:rPr>
              <a:t>udomiteljstva</a:t>
            </a:r>
            <a:endParaRPr lang="hr-HR" sz="1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9400" lvl="2" indent="0">
              <a:buNone/>
            </a:pP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Ukupan iznos sredstava :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2.500.000,00 kuna</a:t>
            </a:r>
            <a:endParaRPr lang="hr-HR" sz="1900" b="1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sz="19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</a:rPr>
              <a:t>treća godina trogodišnjih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programa udruga u području rehabilitacije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</a:rPr>
              <a:t>ovisnika</a:t>
            </a:r>
          </a:p>
          <a:p>
            <a:pPr marL="287337" lvl="3" indent="0">
              <a:buNone/>
            </a:pP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Ukupan iznos sredstava :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1.000.000,00 kuna</a:t>
            </a:r>
          </a:p>
          <a:p>
            <a:pPr marL="287337" lvl="3" indent="0">
              <a:buNone/>
            </a:pPr>
            <a:endParaRPr lang="hr-HR" sz="1900" dirty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</a:rPr>
              <a:t>reća godina trogodišnjih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programa udruga koje pružaju usluge savjetovališta i skloništa za žene i djecu žrtve nasilja u obitelji u Republici Hrvatskoj</a:t>
            </a:r>
          </a:p>
          <a:p>
            <a:pPr marL="279400" lvl="2" indent="0">
              <a:buNone/>
            </a:pPr>
            <a:r>
              <a:rPr lang="hr-HR" sz="1900" dirty="0" smtClean="0">
                <a:solidFill>
                  <a:schemeClr val="accent2">
                    <a:lumMod val="75000"/>
                  </a:schemeClr>
                </a:solidFill>
              </a:rPr>
              <a:t>Ukupan 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iznos sredstava :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2.100.000,00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</a:p>
          <a:p>
            <a:endParaRPr lang="hr-HR" sz="1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</a:rPr>
              <a:t>treća godina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</a:rPr>
              <a:t>trogodišnjih programa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usmjereni razvoju i širenju usluga za beskućnike u lokalnoj zajednici</a:t>
            </a:r>
            <a:endParaRPr lang="hr-HR" sz="1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9400" lvl="2" indent="0">
              <a:buNone/>
            </a:pP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Ukupan iznos sredstava :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9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2.500.000,00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</a:p>
          <a:p>
            <a:endParaRPr lang="hr-HR" b="1" dirty="0"/>
          </a:p>
          <a:p>
            <a:endParaRPr lang="hr-HR" b="1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Nastavak financiranja trogodišnjih programa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2675467"/>
            <a:ext cx="8568951" cy="3450696"/>
          </a:xfrm>
        </p:spPr>
        <p:txBody>
          <a:bodyPr/>
          <a:lstStyle/>
          <a:p>
            <a:pPr algn="just"/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treća godina trogodišnjih programa usluge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osobnog asistenta za osobe s najtežom vrstom i stupnjem invaliditeta </a:t>
            </a:r>
            <a:endParaRPr lang="hr-HR" sz="1600" b="1" dirty="0" smtClean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1943" lvl="1" indent="0">
              <a:buNone/>
            </a:pPr>
            <a:r>
              <a:rPr lang="hr-HR" sz="1600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provedbu programa u 2018. godini osigurano 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40.109.753,00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</a:p>
          <a:p>
            <a:pPr marL="0" indent="0">
              <a:buNone/>
            </a:pPr>
            <a:endParaRPr lang="hr-HR" sz="1600" b="1" dirty="0" smtClean="0">
              <a:solidFill>
                <a:schemeClr val="accent2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Tijekom </a:t>
            </a:r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godine provest će se potrebne pripreme za raspisivanje novog Poziva za provedbu trogodišnjih programa usluge asistencije osobama s invaliditetom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Nastavak financiranja trogodišnjih programa</a:t>
            </a:r>
          </a:p>
        </p:txBody>
      </p:sp>
    </p:spTree>
    <p:extLst>
      <p:ext uri="{BB962C8B-B14F-4D97-AF65-F5344CB8AC3E}">
        <p14:creationId xmlns:p14="http://schemas.microsoft.com/office/powerpoint/2010/main" val="33141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hr-H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www.mdomsp.hr</a:t>
            </a:r>
            <a:endParaRPr lang="hr-HR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" indent="0" algn="ctr">
              <a:buNone/>
            </a:pPr>
            <a:endParaRPr lang="hr-H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" indent="0" algn="ctr">
              <a:buNone/>
            </a:pP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8630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655323" cy="4608512"/>
          </a:xfrm>
          <a:solidFill>
            <a:schemeClr val="bg1">
              <a:alpha val="39000"/>
            </a:schemeClr>
          </a:solidFill>
        </p:spPr>
        <p:txBody>
          <a:bodyPr>
            <a:noAutofit/>
          </a:bodyPr>
          <a:lstStyle/>
          <a:p>
            <a:pPr marL="301943" lvl="1" indent="0">
              <a:lnSpc>
                <a:spcPct val="150000"/>
              </a:lnSpc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Opći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Poziva: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Unapređenje i zaštita prava djece i aktivna podrška obitelji 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lnSpc>
                <a:spcPct val="150000"/>
              </a:lnSpc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Posebni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cilj Poziva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Provođenje edukativnih projekata koji su usmjereni aktivnoj participaciji djece,</a:t>
            </a:r>
          </a:p>
          <a:p>
            <a:pPr lvl="1"/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Provođenje projekata podrške zaposlenim roditeljima u lokalnoj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zajednici.</a:t>
            </a:r>
          </a:p>
          <a:p>
            <a:pPr marL="0" lvl="0" indent="0">
              <a:buNone/>
            </a:pPr>
            <a:endParaRPr lang="hr-HR" sz="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Prioritetna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područja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Poziva:</a:t>
            </a: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P.1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. Promicanje i zaštita prava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djece</a:t>
            </a:r>
          </a:p>
          <a:p>
            <a:pPr marL="530543" lvl="1" indent="-228600">
              <a:buFont typeface="+mj-lt"/>
              <a:buAutoNum type="alphaLcParenR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Projekti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usmjereni promicanju dječje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participacije</a:t>
            </a:r>
          </a:p>
          <a:p>
            <a:pPr marL="530543" lvl="1" indent="-228600">
              <a:buFont typeface="+mj-lt"/>
              <a:buAutoNum type="alphaLcParenR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Projekti usmjereni zaštiti prava i/ili senzibilizaciji javnosti o osjetljivim skupinama djece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endParaRPr lang="hr-HR" sz="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P.2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hr-HR" sz="1600" b="1" i="1" dirty="0">
                <a:solidFill>
                  <a:schemeClr val="accent2">
                    <a:lumMod val="50000"/>
                  </a:schemeClr>
                </a:solidFill>
              </a:rPr>
              <a:t>Podrška </a:t>
            </a:r>
            <a:r>
              <a:rPr lang="hr-HR" sz="1600" b="1" i="1" dirty="0" smtClean="0">
                <a:solidFill>
                  <a:schemeClr val="accent2">
                    <a:lumMod val="50000"/>
                  </a:schemeClr>
                </a:solidFill>
              </a:rPr>
              <a:t>obitelji</a:t>
            </a:r>
          </a:p>
          <a:p>
            <a:pPr marL="530543" lvl="1" indent="-228600">
              <a:buFont typeface="+mj-lt"/>
              <a:buAutoNum type="alphaLcParenR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Projekti usmjereni sveobuhvatnoj potpori </a:t>
            </a:r>
            <a:r>
              <a:rPr lang="hr-HR" sz="1600" dirty="0" err="1">
                <a:solidFill>
                  <a:schemeClr val="accent2">
                    <a:lumMod val="50000"/>
                  </a:schemeClr>
                </a:solidFill>
              </a:rPr>
              <a:t>jednoroditeljskim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obiteljima (povezane usluge za pomoć roditelju i djetetu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530543" lvl="1" indent="-228600">
              <a:buFont typeface="+mj-lt"/>
              <a:buAutoNum type="alphaLcParenR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Projekti usmjereni aktivnoj podršci zaposlenim roditeljima u lokalnoj zajednici. </a:t>
            </a:r>
          </a:p>
          <a:p>
            <a:pPr marL="530543" lvl="1" indent="-228600">
              <a:buFont typeface="+mj-lt"/>
              <a:buAutoNum type="alphaLcParenR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Projekti usmjereni poticanju očeva na veću uključenost u obiteljskom životu i aktivniju roditeljsku ulogu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67544" y="26064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hr-HR" sz="3200" b="1" dirty="0" smtClean="0">
                <a:solidFill>
                  <a:srgbClr val="C6E7FC">
                    <a:lumMod val="25000"/>
                  </a:srgb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Projekti usmjereni podršci obitelji i promicanju i zaštiti prava djece</a:t>
            </a:r>
            <a:endParaRPr lang="hr-HR" sz="3200" b="1" dirty="0">
              <a:solidFill>
                <a:srgbClr val="C6E7FC">
                  <a:lumMod val="25000"/>
                </a:srgb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1" y="2564904"/>
            <a:ext cx="8435280" cy="3960440"/>
          </a:xfrm>
        </p:spPr>
        <p:txBody>
          <a:bodyPr>
            <a:normAutofit/>
          </a:bodyPr>
          <a:lstStyle/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vi-VN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aspisivanja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Poziva</a:t>
            </a:r>
            <a:r>
              <a:rPr lang="vi-VN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ožujak/travanj</a:t>
            </a:r>
            <a:endParaRPr lang="hr-HR" sz="1600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Ukupan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sredstava koji će se dodijeliti putem natječaja: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3</a:t>
            </a:r>
            <a:r>
              <a:rPr lang="pl-PL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.800.000,00 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P.1.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1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P.1.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50.000,00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P.2.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20.000,00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P.2.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100.000,00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Okvirni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broj projekata koji se planira financirati: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3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0 - 100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  <a:r>
              <a:rPr lang="vi-VN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Planirano trajanje projekta je: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najkraće 3 mjeseci, a najdulje 12 mjeseci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b="1" dirty="0">
                <a:solidFill>
                  <a:schemeClr val="bg2">
                    <a:lumMod val="2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Projekti usmjereni podršci obitelji i promicanju i zaštiti prava djece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792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1" y="1052736"/>
            <a:ext cx="8640960" cy="5688632"/>
          </a:xfrm>
        </p:spPr>
        <p:txBody>
          <a:bodyPr>
            <a:noAutofit/>
          </a:bodyPr>
          <a:lstStyle/>
          <a:p>
            <a:pPr marL="301943" lvl="1" indent="0">
              <a:lnSpc>
                <a:spcPct val="150000"/>
              </a:lnSpc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Opći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Poziva: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osnaživanje udruga mladih i za mlade te jedinica lokalne i područne (regionalne) samouprave u svrhu podizanja kvalitete života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mladih</a:t>
            </a:r>
            <a:endParaRPr lang="hr-HR" sz="1600" b="1" dirty="0">
              <a:solidFill>
                <a:schemeClr val="accent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1943" lvl="1" indent="0">
              <a:lnSpc>
                <a:spcPct val="150000"/>
              </a:lnSpc>
              <a:buNone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Posebni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ciljevi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Poziva: </a:t>
            </a:r>
            <a:endParaRPr lang="hr-HR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 algn="just">
              <a:lnSpc>
                <a:spcPct val="150000"/>
              </a:lnSpc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• poticanje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mladih za preuzimanje i prakticiranje uloge aktivnog građanina u različitim dijelovima društvenog života i 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rješavanju pojedinih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društvenih problema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marL="301943" lvl="1" indent="0" algn="just">
              <a:lnSpc>
                <a:spcPct val="150000"/>
              </a:lnSpc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• podizanje razine informiranosti mladih o njihovim pravima i mogućnostima te o programima i uslugama koje im se nude u lokalnoj zajednici,</a:t>
            </a:r>
          </a:p>
          <a:p>
            <a:pPr marL="301943" lvl="1" indent="0" algn="just">
              <a:lnSpc>
                <a:spcPct val="150000"/>
              </a:lnSpc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• poticanje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organizacija civilnog društva i jedinica lokalne i područne (regionalne) samouprave u poboljšanju uvjeta za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zadovoljavanje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potreba mladih.</a:t>
            </a:r>
          </a:p>
          <a:p>
            <a:pPr marL="0" indent="0">
              <a:buNone/>
            </a:pP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Prioritetna područja Poziva</a:t>
            </a: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P.1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Aktivno sudjelovanje mladih u društvu  			</a:t>
            </a: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P.2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Savjetovanje i informiranje mladih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	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2.a) savjetovanje i informiranje mladih kroz regionalne informativne centre 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2.b) savjetovanje i informiranje mladih kroz lokalne informativne centre	</a:t>
            </a: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P.3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slobodnog vremena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mladih</a:t>
            </a:r>
            <a:endParaRPr lang="hr-HR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bg2">
                    <a:lumMod val="25000"/>
                  </a:schemeClr>
                </a:solidFill>
              </a:rPr>
              <a:t>Projekti usmjereni </a:t>
            </a:r>
            <a:r>
              <a:rPr lang="hr-HR" sz="3200" b="1" dirty="0" smtClean="0">
                <a:solidFill>
                  <a:schemeClr val="bg2">
                    <a:lumMod val="25000"/>
                  </a:schemeClr>
                </a:solidFill>
              </a:rPr>
              <a:t>mladima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3968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1" cy="5112568"/>
          </a:xfrm>
        </p:spPr>
        <p:txBody>
          <a:bodyPr>
            <a:noAutofit/>
          </a:bodyPr>
          <a:lstStyle/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P.4. Centri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mlade	</a:t>
            </a:r>
          </a:p>
          <a:p>
            <a:pPr marL="301943" lvl="1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P.5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Povećanje znanja i vještina, zapošljivosti i konkurentnosti na tržištu rada te poticanje socijalnog uključivanja</a:t>
            </a:r>
          </a:p>
          <a:p>
            <a:pPr marL="581343" lvl="2" indent="0"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5.a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Osposobljavanje za (socijalno) poduzetništvo i samozapošljavanje </a:t>
            </a:r>
            <a:endParaRPr lang="hr-HR" sz="1600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81343" lvl="2" indent="0"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5.b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Rad s mladima koji nisu u sustavu obrazovanja i osposobljavanja te koji nisu zaposleni (mladi u NEET statusu) </a:t>
            </a:r>
            <a:endParaRPr lang="hr-HR" sz="1600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81343" lvl="2" indent="0"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5.c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Mladi u ruralnim sredinama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</a:p>
          <a:p>
            <a:pPr marL="301943" lvl="1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P.6. Lokalni i regionalni programi za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mlade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50000"/>
              </a:lnSpc>
              <a:spcBef>
                <a:spcPts val="1200"/>
              </a:spcBef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vi-VN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aspisivanj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vi-VN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Poziva</a:t>
            </a:r>
            <a:r>
              <a:rPr lang="vi-VN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ožujak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Ukupan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sredstava koji će se dodijeliti putem natječaja: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6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.000.000,00 </a:t>
            </a:r>
            <a:r>
              <a:rPr lang="pl-PL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pl-PL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iznos financijskih sredstava po pojedinom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projektu: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50.000,00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iznos financijskih sredstava po pojedinom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projektu: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1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00.000,00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Okvirni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broj projekata koji se planira financirati: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60 - 120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  <a:r>
              <a:rPr lang="vi-VN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Planirano trajanje projekta je: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najkraće 3 mjeseca, a najdulje 12 mjeseci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bg2">
                    <a:lumMod val="25000"/>
                  </a:schemeClr>
                </a:solidFill>
              </a:rPr>
              <a:t>Projekti usmjereni mladima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8591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392488"/>
          </a:xfrm>
        </p:spPr>
        <p:txBody>
          <a:bodyPr>
            <a:normAutofit/>
          </a:bodyPr>
          <a:lstStyle/>
          <a:p>
            <a:pPr marL="301943" lvl="1" indent="0">
              <a:lnSpc>
                <a:spcPct val="150000"/>
              </a:lnSpc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Opći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Poziva: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smanjenje svih pojavnih oblika nasilja nad i među djecom i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mladima</a:t>
            </a:r>
            <a:endParaRPr lang="hr-HR" sz="1600" dirty="0">
              <a:solidFill>
                <a:schemeClr val="accent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01943" lvl="1" indent="0">
              <a:lnSpc>
                <a:spcPct val="150000"/>
              </a:lnSpc>
              <a:buNone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Posebni cilj Poziva: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osnažiti partnerstva udruga i ostalih lokalnih dionika u razvoju i provedbi projekata prevencije nasilja nad i među djecom i mladima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Prioritetna područja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Poziva:</a:t>
            </a: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P.1. Prevencija nasilja među mladima (nenasilno rješavanje sukoba među mladima, edukacije o prihvaćanju različitosti među mladima i dr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hr-HR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P.2. Prevencija nasilja u partnerskim vezama među mladima</a:t>
            </a: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P.3.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Prevencija elektroničkog nasilja nad i među djecom i mladima 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P.4.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Prevencija nasilja nad djecom (prevencija emocionalnog, tjelesnog i seksualnog nasilja nad djecom, prevencija zanemarivanja i tjelesnog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kažnjavanja)</a:t>
            </a:r>
            <a:endParaRPr lang="hr-HR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P.5.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Prevencija nasilja među djecom (podrška nenasilnom rješavanju sukoba među djecom, edukacije o prihvaćanju različitosti među djecom i dr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bg2">
                    <a:lumMod val="25000"/>
                  </a:schemeClr>
                </a:solidFill>
              </a:rPr>
              <a:t>Projekti usmjereni prevencija nasilja nad i među djecom i </a:t>
            </a:r>
            <a:r>
              <a:rPr lang="hr-HR" sz="3200" b="1" dirty="0" smtClean="0">
                <a:solidFill>
                  <a:schemeClr val="bg2">
                    <a:lumMod val="25000"/>
                  </a:schemeClr>
                </a:solidFill>
              </a:rPr>
              <a:t>mladima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2441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209331"/>
          </a:xfrm>
        </p:spPr>
        <p:txBody>
          <a:bodyPr>
            <a:normAutofit lnSpcReduction="10000"/>
          </a:bodyPr>
          <a:lstStyle/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vi-VN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aspisivanj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vi-VN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Poziva</a:t>
            </a:r>
            <a:r>
              <a:rPr lang="vi-VN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ožujak</a:t>
            </a:r>
            <a:endParaRPr lang="hr-HR" sz="1600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Ukupan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sredstava koji će se dodijeliti putem natječaja: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3.500.000,00</a:t>
            </a:r>
            <a:r>
              <a:rPr lang="pl-PL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</a:p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Prioritetna područja Poziva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P.1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   1.000.000,00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kuna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	P.2.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    200.000,00 kuna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P.3.     500.000,00 kuna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P.4.  1.500.000,00 kuna</a:t>
            </a:r>
          </a:p>
          <a:p>
            <a:pPr marL="0" indent="0">
              <a:buNone/>
            </a:pP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P.5.     300.000,00 kuna</a:t>
            </a:r>
            <a:endParaRPr lang="pl-PL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P.1 – P.5.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30.000,00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P.1. - P.5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150.000,00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Okvirni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broj projekata koji se planira financirati: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50 - 100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  <a:r>
              <a:rPr lang="vi-VN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Planirano trajanje projekta je: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najkraće 3 mjeseca, a najdulje 12 mjeseci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chemeClr val="bg2">
                    <a:lumMod val="25000"/>
                  </a:schemeClr>
                </a:solidFill>
              </a:rPr>
              <a:t>Projekti usmjereni prevencija nasilja nad i među djecom i mladima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3219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1" y="1916832"/>
            <a:ext cx="8640960" cy="4680520"/>
          </a:xfrm>
        </p:spPr>
        <p:txBody>
          <a:bodyPr>
            <a:noAutofit/>
          </a:bodyPr>
          <a:lstStyle/>
          <a:p>
            <a:pPr marL="301943" lvl="1" indent="0" algn="just">
              <a:lnSpc>
                <a:spcPct val="150000"/>
              </a:lnSpc>
              <a:buNone/>
            </a:pPr>
            <a:r>
              <a:rPr lang="hr-HR" sz="14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Opći </a:t>
            </a:r>
            <a:r>
              <a:rPr lang="hr-HR" sz="14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Poziva: 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promoviranje i razvoj volonterstva na području Republike Hrvatske kroz financiranje lokalnih </a:t>
            </a: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i regionalnih volonterskih 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centara - udruga koje se sustavno bave razvojem volonterstva na lokalnoj odnosno regionalnoj razini</a:t>
            </a:r>
            <a:endParaRPr lang="hr-HR" sz="1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lnSpc>
                <a:spcPct val="150000"/>
              </a:lnSpc>
              <a:buNone/>
            </a:pPr>
            <a:r>
              <a:rPr lang="hr-HR" sz="1400" dirty="0" smtClean="0">
                <a:solidFill>
                  <a:schemeClr val="accent2">
                    <a:lumMod val="50000"/>
                  </a:schemeClr>
                </a:solidFill>
              </a:rPr>
              <a:t>Posebni </a:t>
            </a:r>
            <a:r>
              <a:rPr lang="hr-HR" sz="1400" dirty="0">
                <a:solidFill>
                  <a:schemeClr val="accent2">
                    <a:lumMod val="50000"/>
                  </a:schemeClr>
                </a:solidFill>
              </a:rPr>
              <a:t>cilj </a:t>
            </a:r>
            <a:r>
              <a:rPr lang="hr-HR" sz="1400" dirty="0" smtClean="0">
                <a:solidFill>
                  <a:schemeClr val="accent2">
                    <a:lumMod val="50000"/>
                  </a:schemeClr>
                </a:solidFill>
              </a:rPr>
              <a:t>Poziva</a:t>
            </a: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povećati broj građana (posebice mladih) uključenih u volonterske aktivnosti na području lokalne zajednice odnosno </a:t>
            </a: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županije, 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povećati broj organizatora volontiranja na lokalnom području odnosno </a:t>
            </a: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županija, 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poticati razvoj novih oblika volontiranja</a:t>
            </a:r>
          </a:p>
          <a:p>
            <a:pPr marL="301943" lvl="1" indent="0">
              <a:lnSpc>
                <a:spcPct val="150000"/>
              </a:lnSpc>
              <a:buNone/>
            </a:pPr>
            <a:endParaRPr lang="hr-HR" sz="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lnSpc>
                <a:spcPct val="150000"/>
              </a:lnSpc>
              <a:buNone/>
            </a:pP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Uvjet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vi-VN" sz="14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Za </a:t>
            </a:r>
            <a:r>
              <a:rPr lang="vi-VN" sz="14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provođenje projekta lokalnog volonterskog centra obvezna je ugovorna partnerska suradnja s najmanje jednom jedinicom lokalne </a:t>
            </a:r>
            <a:r>
              <a:rPr lang="vi-VN" sz="14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samouprave</a:t>
            </a:r>
            <a:r>
              <a:rPr lang="hr-HR" sz="14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, a za provođenje projekta regionalnog volonterskog centra obvezna je ugovorna partnerska suradnja s jedinicom lokalne samouprave na području gdje je registriran i aktivno članstvo u okviru Hrvatskog centra za razvoj volonterstva </a:t>
            </a:r>
            <a:endParaRPr lang="hr-HR" sz="1400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hr-HR" sz="8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400" dirty="0">
                <a:solidFill>
                  <a:schemeClr val="accent2">
                    <a:lumMod val="50000"/>
                  </a:schemeClr>
                </a:solidFill>
              </a:rPr>
              <a:t>Prioritetna područja </a:t>
            </a:r>
            <a:r>
              <a:rPr lang="hr-HR" sz="1400" dirty="0" smtClean="0">
                <a:solidFill>
                  <a:schemeClr val="accent2">
                    <a:lumMod val="50000"/>
                  </a:schemeClr>
                </a:solidFill>
              </a:rPr>
              <a:t>Poziva:</a:t>
            </a:r>
            <a:endParaRPr lang="hr-HR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301943" lvl="1" indent="0">
              <a:buNone/>
            </a:pP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P.1</a:t>
            </a: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. Lokalni volonterski centri</a:t>
            </a:r>
          </a:p>
          <a:p>
            <a:pPr marL="301943" lvl="1" indent="0">
              <a:buNone/>
            </a:pP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P.2</a:t>
            </a:r>
            <a:r>
              <a:rPr lang="hr-HR" sz="14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hr-HR" sz="1400" b="1" dirty="0" smtClean="0">
                <a:solidFill>
                  <a:schemeClr val="accent2">
                    <a:lumMod val="50000"/>
                  </a:schemeClr>
                </a:solidFill>
              </a:rPr>
              <a:t>Regionalni volonterski centri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L</a:t>
            </a:r>
            <a:r>
              <a:rPr lang="en-GB" sz="3200" b="1" dirty="0" err="1">
                <a:solidFill>
                  <a:schemeClr val="tx1"/>
                </a:solidFill>
              </a:rPr>
              <a:t>okalni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</a:rPr>
              <a:t>i regionalni </a:t>
            </a:r>
            <a:r>
              <a:rPr lang="en-GB" sz="3200" b="1" dirty="0" err="1" smtClean="0">
                <a:solidFill>
                  <a:schemeClr val="tx1"/>
                </a:solidFill>
              </a:rPr>
              <a:t>volonterski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centr</a:t>
            </a:r>
            <a:r>
              <a:rPr lang="hr-HR" sz="3200" b="1" dirty="0">
                <a:solidFill>
                  <a:schemeClr val="tx1"/>
                </a:solidFill>
              </a:rPr>
              <a:t>i</a:t>
            </a:r>
            <a:endParaRPr lang="hr-H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599" cy="4464496"/>
          </a:xfrm>
        </p:spPr>
        <p:txBody>
          <a:bodyPr>
            <a:normAutofit/>
          </a:bodyPr>
          <a:lstStyle/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vi-VN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aspisivanj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vi-VN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Poziva</a:t>
            </a:r>
            <a:r>
              <a:rPr lang="vi-VN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ožujak</a:t>
            </a:r>
            <a:endParaRPr lang="hr-HR" sz="1600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74320" lvl="1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Ukupan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iznos sredstava koji će se dodijeliti putem natječaja: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2.400.000,00</a:t>
            </a:r>
            <a:r>
              <a:rPr lang="pl-PL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kuna</a:t>
            </a:r>
          </a:p>
          <a:p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Prioritetna područja Poziva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	P.1.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1.600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kuna</a:t>
            </a:r>
          </a:p>
          <a:p>
            <a:pPr marL="0" indent="0">
              <a:buNone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	P.2.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800,000,00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kuna</a:t>
            </a:r>
            <a:endParaRPr lang="pl-PL" sz="1600" b="1" dirty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P.1.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  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30.000,00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P.1.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    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130.000,00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Najmanji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P.2.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150.000,00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Najveći iznos financijskih sredstava po pojedinom projektu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 za P.2.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-  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200.000,00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kuna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Okvirni broj projekata koji se planira financirati: 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20 - 70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  <a:r>
              <a:rPr lang="vi-VN" sz="1600" b="1" dirty="0" smtClean="0">
                <a:solidFill>
                  <a:schemeClr val="accent2">
                    <a:lumMod val="50000"/>
                  </a:schemeClr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1600" b="1" dirty="0" smtClean="0">
              <a:solidFill>
                <a:schemeClr val="accent2">
                  <a:lumMod val="50000"/>
                </a:schemeClr>
              </a:solidFill>
              <a:latin typeface="Candara" panose="020E0502030303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Planirano trajanje projekta je: </a:t>
            </a:r>
            <a:r>
              <a:rPr lang="hr-HR" sz="1600" b="1" dirty="0">
                <a:solidFill>
                  <a:schemeClr val="accent2">
                    <a:lumMod val="50000"/>
                  </a:schemeClr>
                </a:solidFill>
              </a:rPr>
              <a:t>najkraće 3 mjeseca, a najdulje 12 mjeseci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L</a:t>
            </a:r>
            <a:r>
              <a:rPr lang="en-GB" sz="3200" b="1" dirty="0" err="1" smtClean="0">
                <a:solidFill>
                  <a:schemeClr val="tx1"/>
                </a:solidFill>
              </a:rPr>
              <a:t>okalni</a:t>
            </a:r>
            <a:r>
              <a:rPr lang="hr-HR" sz="3200" b="1" dirty="0" smtClean="0">
                <a:solidFill>
                  <a:schemeClr val="tx1"/>
                </a:solidFill>
              </a:rPr>
              <a:t> i regionalni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volonterski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centr</a:t>
            </a:r>
            <a:r>
              <a:rPr lang="hr-HR" sz="3200" b="1" dirty="0">
                <a:solidFill>
                  <a:schemeClr val="tx1"/>
                </a:solidFill>
              </a:rPr>
              <a:t>i</a:t>
            </a:r>
            <a:endParaRPr lang="hr-H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2058</TotalTime>
  <Words>1438</Words>
  <Application>Microsoft Office PowerPoint</Application>
  <PresentationFormat>On-screen Show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Valni oblik</vt:lpstr>
      <vt:lpstr>Suradnja s organizacijama civilnog društva u 2018. godini * - financiranje putem natječaja - </vt:lpstr>
      <vt:lpstr>PowerPoint Presentation</vt:lpstr>
      <vt:lpstr> Projekti usmjereni podršci obitelji i promicanju i zaštiti prava djece</vt:lpstr>
      <vt:lpstr>Projekti usmjereni mladima</vt:lpstr>
      <vt:lpstr>Projekti usmjereni mladima</vt:lpstr>
      <vt:lpstr>Projekti usmjereni prevencija nasilja nad i među djecom i mladima</vt:lpstr>
      <vt:lpstr>Projekti usmjereni prevencija nasilja nad i među djecom i mladima</vt:lpstr>
      <vt:lpstr>Lokalni i regionalni volonterski centri</vt:lpstr>
      <vt:lpstr>Lokalni i regionalni volonterski centri</vt:lpstr>
      <vt:lpstr>Prevencija socijalne isključenosti</vt:lpstr>
      <vt:lpstr>Prevencija socijalne isključenosti  </vt:lpstr>
      <vt:lpstr>Poziv za prijavu projekata usmjerenih unaprjeđenju kvalitete života starijih osoba u lokalnoj zajednici</vt:lpstr>
      <vt:lpstr>Poziv za prijavu projekata usmjerenih unaprjeđenju kvalitete života starijih osoba u lokalnoj zajednici</vt:lpstr>
      <vt:lpstr>Natječaj za dodjelu jednokratnih financijskih podrški za 2018. godinu</vt:lpstr>
      <vt:lpstr>Natječaj za dodjelu jednokratnih financijskih podrški za 2018. godinu</vt:lpstr>
      <vt:lpstr>Nastavak financiranja trogodišnjih programa</vt:lpstr>
      <vt:lpstr>Nastavak financiranja trogodišnjih programa</vt:lpstr>
      <vt:lpstr>PowerPoint Presentation</vt:lpstr>
    </vt:vector>
  </TitlesOfParts>
  <Company>MZOŠ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ipilko</dc:creator>
  <cp:lastModifiedBy>Zoran Žagrić</cp:lastModifiedBy>
  <cp:revision>409</cp:revision>
  <dcterms:created xsi:type="dcterms:W3CDTF">2014-02-03T09:47:28Z</dcterms:created>
  <dcterms:modified xsi:type="dcterms:W3CDTF">2018-02-21T08:22:28Z</dcterms:modified>
</cp:coreProperties>
</file>